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6"/>
  </p:notesMasterIdLst>
  <p:handoutMasterIdLst>
    <p:handoutMasterId r:id="rId7"/>
  </p:handoutMasterIdLst>
  <p:sldIdLst>
    <p:sldId id="461" r:id="rId2"/>
    <p:sldId id="393" r:id="rId3"/>
    <p:sldId id="456" r:id="rId4"/>
    <p:sldId id="457" r:id="rId5"/>
  </p:sldIdLst>
  <p:sldSz cx="9144000" cy="6858000" type="screen4x3"/>
  <p:notesSz cx="7010400" cy="9398000"/>
  <p:custDataLst>
    <p:tags r:id="rId8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496">
          <p15:clr>
            <a:srgbClr val="A4A3A4"/>
          </p15:clr>
        </p15:guide>
        <p15:guide id="2" pos="484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60" userDrawn="1">
          <p15:clr>
            <a:srgbClr val="A4A3A4"/>
          </p15:clr>
        </p15:guide>
        <p15:guide id="2" pos="2209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kus Svensén" initials="JFMS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FF3300"/>
    <a:srgbClr val="0000FF"/>
    <a:srgbClr val="238D46"/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73" autoAdjust="0"/>
    <p:restoredTop sz="94092" autoAdjust="0"/>
  </p:normalViewPr>
  <p:slideViewPr>
    <p:cSldViewPr>
      <p:cViewPr varScale="1">
        <p:scale>
          <a:sx n="83" d="100"/>
          <a:sy n="83" d="100"/>
        </p:scale>
        <p:origin x="96" y="2292"/>
      </p:cViewPr>
      <p:guideLst>
        <p:guide orient="horz" pos="2496"/>
        <p:guide pos="4848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858"/>
    </p:cViewPr>
  </p:sorterViewPr>
  <p:notesViewPr>
    <p:cSldViewPr>
      <p:cViewPr varScale="1">
        <p:scale>
          <a:sx n="80" d="100"/>
          <a:sy n="80" d="100"/>
        </p:scale>
        <p:origin x="-2094" y="-84"/>
      </p:cViewPr>
      <p:guideLst>
        <p:guide orient="horz" pos="2960"/>
        <p:guide pos="22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5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575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A918BFBA-EB09-4E7D-960A-B08189A8D7CE}" type="datetimeFigureOut">
              <a:rPr lang="de-DE"/>
              <a:pPr>
                <a:defRPr/>
              </a:pPr>
              <a:t>19.10.2020</a:t>
            </a:fld>
            <a:endParaRPr lang="de-DE"/>
          </a:p>
        </p:txBody>
      </p:sp>
      <p:sp>
        <p:nvSpPr>
          <p:cNvPr id="315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5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575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F45A145-1A8C-49BE-A32F-EB6CCC21632A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66054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1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970575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F846C1E9-F75B-4818-8D25-866C6C23DC50}" type="datetimeFigureOut">
              <a:rPr lang="en-US"/>
              <a:pPr>
                <a:defRPr/>
              </a:pPr>
              <a:t>10/19/2020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703263"/>
            <a:ext cx="4705350" cy="35290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426" tIns="45213" rIns="90426" bIns="45213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700415" y="4465035"/>
            <a:ext cx="5609574" cy="42274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1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970575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DA39700F-0C6F-49DF-A156-9037606CABA9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15304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768" indent="-28568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2721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599808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6896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3984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072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8160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5247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pPr eaLnBrk="1" hangingPunct="1"/>
            <a:fld id="{31BE0B41-6E79-4EA1-B937-E9827BB29E22}" type="slidenum">
              <a:rPr lang="en-GB" altLang="de-DE" sz="1100" b="0">
                <a:solidFill>
                  <a:srgbClr val="000000"/>
                </a:solidFill>
                <a:latin typeface="Times New Roman" pitchFamily="18" charset="0"/>
              </a:rPr>
              <a:pPr eaLnBrk="1" hangingPunct="1"/>
              <a:t>1</a:t>
            </a:fld>
            <a:endParaRPr lang="en-GB" altLang="de-DE" sz="1100" b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23888" y="550863"/>
            <a:ext cx="2303462" cy="1727200"/>
          </a:xfrm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2315" y="2607294"/>
            <a:ext cx="6091908" cy="623270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939" tIns="45470" rIns="90939" bIns="45470"/>
          <a:lstStyle/>
          <a:p>
            <a:pPr eaLnBrk="1" hangingPunct="1"/>
            <a:r>
              <a:rPr lang="en-GB" altLang="de-DE"/>
              <a:t>Hallo and thank you for the introduction.</a:t>
            </a:r>
          </a:p>
          <a:p>
            <a:pPr eaLnBrk="1" hangingPunct="1"/>
            <a:r>
              <a:rPr lang="en-GB" altLang="de-DE"/>
              <a:t>I will present a non-parametric significance test for estimating the statistical significance of Joint-Spike events.</a:t>
            </a:r>
          </a:p>
        </p:txBody>
      </p:sp>
    </p:spTree>
    <p:extLst>
      <p:ext uri="{BB962C8B-B14F-4D97-AF65-F5344CB8AC3E}">
        <p14:creationId xmlns:p14="http://schemas.microsoft.com/office/powerpoint/2010/main" val="4008525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6161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05978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09470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Balken_PHD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7"/>
          <p:cNvSpPr>
            <a:spLocks noChangeShapeType="1"/>
          </p:cNvSpPr>
          <p:nvPr userDrawn="1"/>
        </p:nvSpPr>
        <p:spPr bwMode="auto">
          <a:xfrm>
            <a:off x="0" y="392113"/>
            <a:ext cx="9144000" cy="0"/>
          </a:xfrm>
          <a:prstGeom prst="line">
            <a:avLst/>
          </a:prstGeom>
          <a:noFill/>
          <a:ln w="38100" cmpd="dbl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43362" name="Text Placeholder 2"/>
          <p:cNvSpPr>
            <a:spLocks noGrp="1"/>
          </p:cNvSpPr>
          <p:nvPr>
            <p:ph type="subTitle" idx="1"/>
          </p:nvPr>
        </p:nvSpPr>
        <p:spPr>
          <a:xfrm>
            <a:off x="533400" y="3886200"/>
            <a:ext cx="7848600" cy="1752600"/>
          </a:xfrm>
        </p:spPr>
        <p:txBody>
          <a:bodyPr/>
          <a:lstStyle>
            <a:lvl1pPr marL="0" indent="0">
              <a:defRPr sz="2000" smtClean="0"/>
            </a:lvl1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143368" name="Title Placeholder 1"/>
          <p:cNvSpPr>
            <a:spLocks noGrp="1"/>
          </p:cNvSpPr>
          <p:nvPr>
            <p:ph type="ctrTitle"/>
          </p:nvPr>
        </p:nvSpPr>
        <p:spPr>
          <a:xfrm>
            <a:off x="533400" y="1524000"/>
            <a:ext cx="7924800" cy="1470025"/>
          </a:xfrm>
        </p:spPr>
        <p:txBody>
          <a:bodyPr/>
          <a:lstStyle>
            <a:lvl1pPr>
              <a:defRPr sz="3600" smtClean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12954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5000" y="6245225"/>
            <a:ext cx="5562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Neuroinformatics - Prof. Dr. Gordon Pipa</a:t>
            </a:r>
            <a:endParaRPr lang="en-GB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48600" y="6245225"/>
            <a:ext cx="838200" cy="476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34255C8-519B-4C8E-842D-8149F5EA7E1D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Balken_PHD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0" y="392113"/>
            <a:ext cx="9144000" cy="0"/>
          </a:xfrm>
          <a:prstGeom prst="line">
            <a:avLst/>
          </a:prstGeom>
          <a:noFill/>
          <a:ln w="38100" cmpd="dbl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4525963"/>
          </a:xfrm>
        </p:spPr>
        <p:txBody>
          <a:bodyPr/>
          <a:lstStyle>
            <a:lvl1pPr>
              <a:buNone/>
              <a:defRPr b="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/>
          </p:nvPr>
        </p:nvSpPr>
        <p:spPr>
          <a:xfrm>
            <a:off x="107950" y="93663"/>
            <a:ext cx="8578850" cy="60325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44717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685800"/>
            <a:ext cx="8229600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7000"/>
            <a:ext cx="11430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2600" y="6477000"/>
            <a:ext cx="69342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Neuroinformatics - Prof. Dr. Gordon Pipa</a:t>
            </a:r>
          </a:p>
        </p:txBody>
      </p:sp>
      <p:sp>
        <p:nvSpPr>
          <p:cNvPr id="307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  <p:sldLayoutId id="2147483995" r:id="rId2"/>
    <p:sldLayoutId id="2147483996" r:id="rId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5" descr="Cover_4_Dunkel"/>
          <p:cNvPicPr>
            <a:picLocks noGrp="1" noChangeAspect="1" noChangeArrowheads="1"/>
          </p:cNvPicPr>
          <p:nvPr>
            <p:ph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725" y="0"/>
            <a:ext cx="9267825" cy="7064375"/>
          </a:xfrm>
          <a:solidFill>
            <a:srgbClr val="093039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123" name="Gruppieren 2"/>
          <p:cNvGrpSpPr>
            <a:grpSpLocks/>
          </p:cNvGrpSpPr>
          <p:nvPr/>
        </p:nvGrpSpPr>
        <p:grpSpPr bwMode="auto">
          <a:xfrm>
            <a:off x="314325" y="800100"/>
            <a:ext cx="6010275" cy="6057900"/>
            <a:chOff x="313764" y="723900"/>
            <a:chExt cx="6010836" cy="6057901"/>
          </a:xfrm>
        </p:grpSpPr>
        <p:sp>
          <p:nvSpPr>
            <p:cNvPr id="5130" name="Rechteck 1"/>
            <p:cNvSpPr>
              <a:spLocks noChangeArrowheads="1"/>
            </p:cNvSpPr>
            <p:nvPr/>
          </p:nvSpPr>
          <p:spPr bwMode="auto">
            <a:xfrm>
              <a:off x="1066800" y="1447800"/>
              <a:ext cx="5257800" cy="914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1" name="Rechteck 4"/>
            <p:cNvSpPr>
              <a:spLocks noChangeArrowheads="1"/>
            </p:cNvSpPr>
            <p:nvPr/>
          </p:nvSpPr>
          <p:spPr bwMode="auto">
            <a:xfrm>
              <a:off x="2577355" y="838200"/>
              <a:ext cx="990600" cy="914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2" name="Rechteck 5"/>
            <p:cNvSpPr>
              <a:spLocks noChangeArrowheads="1"/>
            </p:cNvSpPr>
            <p:nvPr/>
          </p:nvSpPr>
          <p:spPr bwMode="auto">
            <a:xfrm>
              <a:off x="1044388" y="4114800"/>
              <a:ext cx="1851212" cy="2057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3" name="Rechteck 6"/>
            <p:cNvSpPr>
              <a:spLocks noChangeArrowheads="1"/>
            </p:cNvSpPr>
            <p:nvPr/>
          </p:nvSpPr>
          <p:spPr bwMode="auto">
            <a:xfrm>
              <a:off x="313764" y="6248401"/>
              <a:ext cx="4182036" cy="533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4" name="Rechteck 7"/>
            <p:cNvSpPr>
              <a:spLocks noChangeArrowheads="1"/>
            </p:cNvSpPr>
            <p:nvPr/>
          </p:nvSpPr>
          <p:spPr bwMode="auto">
            <a:xfrm>
              <a:off x="838200" y="3581400"/>
              <a:ext cx="1566582" cy="2057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5" name="Rechteck 8"/>
            <p:cNvSpPr>
              <a:spLocks noChangeArrowheads="1"/>
            </p:cNvSpPr>
            <p:nvPr/>
          </p:nvSpPr>
          <p:spPr bwMode="auto">
            <a:xfrm>
              <a:off x="990600" y="723900"/>
              <a:ext cx="1566582" cy="16383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</p:grpSp>
      <p:sp>
        <p:nvSpPr>
          <p:cNvPr id="5124" name="Textfeld 3"/>
          <p:cNvSpPr txBox="1">
            <a:spLocks noChangeArrowheads="1"/>
          </p:cNvSpPr>
          <p:nvPr/>
        </p:nvSpPr>
        <p:spPr bwMode="auto">
          <a:xfrm>
            <a:off x="914400" y="1295400"/>
            <a:ext cx="630713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endParaRPr lang="en-US" altLang="de-DE" sz="2800" b="0" dirty="0">
              <a:latin typeface="Calibri" pitchFamily="34" charset="0"/>
            </a:endParaRPr>
          </a:p>
          <a:p>
            <a:r>
              <a:rPr lang="de-DE" sz="2800" dirty="0">
                <a:solidFill>
                  <a:schemeClr val="bg1"/>
                </a:solidFill>
              </a:rPr>
              <a:t>Neuroinformatics </a:t>
            </a:r>
            <a:r>
              <a:rPr lang="de-DE" sz="2800" dirty="0" err="1">
                <a:solidFill>
                  <a:schemeClr val="bg1"/>
                </a:solidFill>
              </a:rPr>
              <a:t>Lecture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>
                <a:solidFill>
                  <a:schemeClr val="bg1"/>
                </a:solidFill>
              </a:rPr>
              <a:t>(</a:t>
            </a:r>
            <a:r>
              <a:rPr lang="de-DE" sz="2800" smtClean="0">
                <a:solidFill>
                  <a:schemeClr val="bg1"/>
                </a:solidFill>
              </a:rPr>
              <a:t>LX)</a:t>
            </a:r>
            <a:endParaRPr lang="de-DE" altLang="de-DE" sz="2800" b="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5125" name="Textfeld 11"/>
          <p:cNvSpPr txBox="1">
            <a:spLocks noChangeArrowheads="1"/>
          </p:cNvSpPr>
          <p:nvPr/>
        </p:nvSpPr>
        <p:spPr bwMode="auto">
          <a:xfrm>
            <a:off x="380999" y="6213475"/>
            <a:ext cx="4191001" cy="1025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pPr eaLnBrk="1" hangingPunct="1"/>
            <a:r>
              <a:rPr lang="de-DE" altLang="de-DE" sz="2000" b="0" dirty="0">
                <a:solidFill>
                  <a:srgbClr val="E3E9E6"/>
                </a:solidFill>
                <a:latin typeface="Calibri" pitchFamily="34" charset="0"/>
              </a:rPr>
              <a:t>Prof. Dr. Gordon Pipa </a:t>
            </a:r>
          </a:p>
          <a:p>
            <a:pPr eaLnBrk="1" hangingPunct="1"/>
            <a:endParaRPr lang="de-DE" altLang="de-DE" sz="400" b="0" baseline="30000" dirty="0">
              <a:solidFill>
                <a:srgbClr val="E3E9E6"/>
              </a:solidFill>
              <a:latin typeface="Calibri" pitchFamily="34" charset="0"/>
            </a:endParaRPr>
          </a:p>
          <a:p>
            <a:pPr eaLnBrk="1" hangingPunct="1"/>
            <a:r>
              <a:rPr lang="en-US" altLang="de-DE" sz="1400" b="0" dirty="0">
                <a:solidFill>
                  <a:srgbClr val="E3E9E6"/>
                </a:solidFill>
                <a:latin typeface="Calibri" pitchFamily="34" charset="0"/>
              </a:rPr>
              <a:t>Institute of Cognitive Science, University of Osnabrück</a:t>
            </a:r>
          </a:p>
          <a:p>
            <a:pPr eaLnBrk="1" hangingPunct="1"/>
            <a:endParaRPr lang="de-DE" altLang="de-DE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489736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 smtClean="0"/>
              <a:t>XXX</a:t>
            </a:r>
            <a:endParaRPr lang="de-DE" sz="2000" dirty="0"/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 smtClean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ChangeArrowheads="1"/>
          </p:cNvSpPr>
          <p:nvPr/>
        </p:nvSpPr>
        <p:spPr bwMode="auto">
          <a:xfrm>
            <a:off x="7842250" y="452438"/>
            <a:ext cx="1301750" cy="6405562"/>
          </a:xfrm>
          <a:prstGeom prst="rect">
            <a:avLst/>
          </a:prstGeom>
          <a:solidFill>
            <a:srgbClr val="DFDC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de-DE" altLang="de-DE" sz="1800" b="0"/>
          </a:p>
        </p:txBody>
      </p:sp>
      <p:pic>
        <p:nvPicPr>
          <p:cNvPr id="722948" name="Picture 4" descr="Timerbal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913" y="1447800"/>
            <a:ext cx="231775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Text Box 5"/>
          <p:cNvSpPr txBox="1">
            <a:spLocks noChangeArrowheads="1"/>
          </p:cNvSpPr>
          <p:nvPr/>
        </p:nvSpPr>
        <p:spPr bwMode="auto">
          <a:xfrm rot="-5400000">
            <a:off x="7862887" y="3244851"/>
            <a:ext cx="809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dirty="0" err="1"/>
              <a:t>Timer</a:t>
            </a:r>
            <a:endParaRPr lang="de-DE" altLang="de-DE" sz="1800" dirty="0"/>
          </a:p>
        </p:txBody>
      </p:sp>
      <p:sp>
        <p:nvSpPr>
          <p:cNvPr id="22533" name="Text Box 6"/>
          <p:cNvSpPr txBox="1">
            <a:spLocks noChangeArrowheads="1"/>
          </p:cNvSpPr>
          <p:nvPr/>
        </p:nvSpPr>
        <p:spPr bwMode="auto">
          <a:xfrm>
            <a:off x="7842250" y="6415088"/>
            <a:ext cx="6540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b="0"/>
              <a:t>Stop</a:t>
            </a:r>
          </a:p>
        </p:txBody>
      </p:sp>
      <p:sp>
        <p:nvSpPr>
          <p:cNvPr id="22534" name="Text Box 7"/>
          <p:cNvSpPr txBox="1">
            <a:spLocks noChangeArrowheads="1"/>
          </p:cNvSpPr>
          <p:nvPr/>
        </p:nvSpPr>
        <p:spPr bwMode="auto">
          <a:xfrm>
            <a:off x="7866063" y="1309688"/>
            <a:ext cx="666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b="0"/>
              <a:t>Start</a:t>
            </a:r>
          </a:p>
        </p:txBody>
      </p:sp>
      <p:sp>
        <p:nvSpPr>
          <p:cNvPr id="22535" name="Rectangle 8"/>
          <p:cNvSpPr>
            <a:spLocks/>
          </p:cNvSpPr>
          <p:nvPr/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>
                <a:solidFill>
                  <a:schemeClr val="bg1"/>
                </a:solidFill>
              </a:rPr>
              <a:t>Questionnaire</a:t>
            </a:r>
          </a:p>
        </p:txBody>
      </p:sp>
      <p:sp>
        <p:nvSpPr>
          <p:cNvPr id="22537" name="Textfeld 10"/>
          <p:cNvSpPr txBox="1">
            <a:spLocks noChangeArrowheads="1"/>
          </p:cNvSpPr>
          <p:nvPr/>
        </p:nvSpPr>
        <p:spPr bwMode="auto">
          <a:xfrm>
            <a:off x="8305800" y="0"/>
            <a:ext cx="838200" cy="11080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6600" b="0">
                <a:latin typeface="Adobe Ming Std L" pitchFamily="18" charset="-128"/>
                <a:ea typeface="Adobe Ming Std L" pitchFamily="18" charset="-128"/>
              </a:rPr>
              <a:t>Q</a:t>
            </a:r>
          </a:p>
        </p:txBody>
      </p:sp>
      <p:sp>
        <p:nvSpPr>
          <p:cNvPr id="9" name="Rechteck 8"/>
          <p:cNvSpPr/>
          <p:nvPr/>
        </p:nvSpPr>
        <p:spPr>
          <a:xfrm>
            <a:off x="-152400" y="376238"/>
            <a:ext cx="8534400" cy="1524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2" name="Kai_Engel_-_06_-_Changing_Realit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90813" y="6451600"/>
            <a:ext cx="406400" cy="4064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4860167" y="6643300"/>
            <a:ext cx="2836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freemusicarchive.org/music/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Kai_Engel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8984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300000"/>
                                        <p:tgtEl>
                                          <p:spTgt spid="7229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99"/>
                                          </p:stCondLst>
                                        </p:cTn>
                                        <p:tgtEl>
                                          <p:spTgt spid="722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87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8"/>
          <p:cNvSpPr>
            <a:spLocks/>
          </p:cNvSpPr>
          <p:nvPr/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>
                <a:solidFill>
                  <a:schemeClr val="bg1"/>
                </a:solidFill>
              </a:rPr>
              <a:t>Questionnaire</a:t>
            </a:r>
          </a:p>
        </p:txBody>
      </p:sp>
      <p:sp>
        <p:nvSpPr>
          <p:cNvPr id="15" name="Rechteck 14"/>
          <p:cNvSpPr/>
          <p:nvPr/>
        </p:nvSpPr>
        <p:spPr>
          <a:xfrm>
            <a:off x="0" y="381000"/>
            <a:ext cx="9144000" cy="1524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3558" name="Textfeld 8"/>
          <p:cNvSpPr txBox="1">
            <a:spLocks noChangeArrowheads="1"/>
          </p:cNvSpPr>
          <p:nvPr/>
        </p:nvSpPr>
        <p:spPr bwMode="auto">
          <a:xfrm>
            <a:off x="8420100" y="0"/>
            <a:ext cx="723900" cy="92392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de-DE" altLang="de-DE" sz="5400" b="0">
                <a:latin typeface="Adobe Ming Std L" pitchFamily="18" charset="-128"/>
                <a:ea typeface="Adobe Ming Std L" pitchFamily="18" charset="-128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42588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DISPLAYSOURCE" val="\documentclass{book}&#10;\pagestyle{empty}&#10;\input{C:/Users/markussv/depots/CMBBOOK/latex/prml-utils}&#10;\begin{document}&#10;\[&#10;&#10;\]&#10;\end{document}&#10;"/>
  <p:tag name="EMBEDFONTS" val="1"/>
  <p:tag name="FIRSTMARKUSSV@9CFEVIMFUVWXY5M7" val="2826"/>
  <p:tag name="GENSWF_MOVIE_LOOPED_PLAYBACK" val="1"/>
  <p:tag name="ISPRING_PRESENTATION_TITLE" val="Lecture_1_Neuroinformatics_Probability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55</Words>
  <Application>Microsoft Office PowerPoint</Application>
  <PresentationFormat>Bildschirmpräsentation (4:3)</PresentationFormat>
  <Paragraphs>19</Paragraphs>
  <Slides>4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Adobe Ming Std L</vt:lpstr>
      <vt:lpstr>Arial</vt:lpstr>
      <vt:lpstr>Calibri</vt:lpstr>
      <vt:lpstr>Times New Roman</vt:lpstr>
      <vt:lpstr>3_Office Theme</vt:lpstr>
      <vt:lpstr>PowerPoint-Präsentation</vt:lpstr>
      <vt:lpstr>XXX</vt:lpstr>
      <vt:lpstr>PowerPoint-Präsentation</vt:lpstr>
      <vt:lpstr>PowerPoint-Präsentation</vt:lpstr>
    </vt:vector>
  </TitlesOfParts>
  <Company>Microsoft Research Ltd, Cambridge UK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Lecture_1_Neuroinformatics_Probability</dc:title>
  <dc:creator>Markus Svensén</dc:creator>
  <cp:lastModifiedBy>Gordon Pipa</cp:lastModifiedBy>
  <cp:revision>505</cp:revision>
  <cp:lastPrinted>2016-11-03T13:27:00Z</cp:lastPrinted>
  <dcterms:created xsi:type="dcterms:W3CDTF">2007-06-28T16:14:27Z</dcterms:created>
  <dcterms:modified xsi:type="dcterms:W3CDTF">2020-10-19T14:40:39Z</dcterms:modified>
</cp:coreProperties>
</file>

<file path=docProps/thumbnail.jpeg>
</file>